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0"/>
  </p:notesMasterIdLst>
  <p:handoutMasterIdLst>
    <p:handoutMasterId r:id="rId21"/>
  </p:handoutMasterIdLst>
  <p:sldIdLst>
    <p:sldId id="361" r:id="rId3"/>
    <p:sldId id="362" r:id="rId4"/>
    <p:sldId id="348" r:id="rId5"/>
    <p:sldId id="335" r:id="rId6"/>
    <p:sldId id="347" r:id="rId7"/>
    <p:sldId id="329" r:id="rId8"/>
    <p:sldId id="345" r:id="rId9"/>
    <p:sldId id="349" r:id="rId10"/>
    <p:sldId id="350" r:id="rId11"/>
    <p:sldId id="351" r:id="rId12"/>
    <p:sldId id="352" r:id="rId13"/>
    <p:sldId id="360" r:id="rId14"/>
    <p:sldId id="359" r:id="rId15"/>
    <p:sldId id="344" r:id="rId16"/>
    <p:sldId id="364" r:id="rId17"/>
    <p:sldId id="332" r:id="rId18"/>
    <p:sldId id="333" r:id="rId19"/>
  </p:sldIdLst>
  <p:sldSz cx="9144000" cy="6858000" type="screen4x3"/>
  <p:notesSz cx="6781800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FF99"/>
    <a:srgbClr val="FFFF66"/>
    <a:srgbClr val="66FF33"/>
    <a:srgbClr val="99FF66"/>
    <a:srgbClr val="FFCC00"/>
    <a:srgbClr val="CCFF66"/>
    <a:srgbClr val="66FF66"/>
    <a:srgbClr val="99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711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CB679-D8FD-47B0-9A2C-03FB27B5C757}" type="datetimeFigureOut">
              <a:rPr lang="sk-SK" smtClean="0"/>
              <a:pPr/>
              <a:t>4. 11. 2021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18848-7F9E-451B-80CE-3D8BD68E1870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9793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8662A-6B69-43CD-87F2-C49E1B69E5C4}" type="datetimeFigureOut">
              <a:rPr lang="sk-SK" smtClean="0"/>
              <a:pPr/>
              <a:t>4. 11. 2021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B9EC8-2A80-490C-A803-068869C1981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34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B9EC8-2A80-490C-A803-068869C19816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238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DF6D-62CA-4AA8-8154-AF3C9FDBAC77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2C571-E83A-482B-8410-D17AEFD8BCDB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F2659-2A5E-4E70-BA1C-6764553DDB91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64D3-ED4C-4B8F-9179-DD12DC3FA6DC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2700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6874-6347-45BB-BC4A-4FBB3FF78BA3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3036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885BE-5833-41AC-ACAF-CF93F926D5E9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127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C9D0-6D97-4620-9871-68E5086CA0C6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7531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16C6-82CF-4B60-9BFE-E3DCD4F8B171}" type="datetime1">
              <a:rPr lang="sk-SK" smtClean="0"/>
              <a:t>4. 11. 2021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333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1A06-BD3F-4CC2-8DD2-CE6CEA378631}" type="datetime1">
              <a:rPr lang="sk-SK" smtClean="0"/>
              <a:t>4. 11. 2021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7424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70DD-107E-4075-833A-F68EB33D1534}" type="datetime1">
              <a:rPr lang="sk-SK" smtClean="0"/>
              <a:t>4. 11. 2021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7800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CDAE-80B2-4CB2-909C-8DBF2D151755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453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sk-SK" dirty="0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/>
            </a:lvl1pPr>
            <a:lvl2pPr>
              <a:defRPr sz="1800" baseline="0">
                <a:solidFill>
                  <a:schemeClr val="bg1"/>
                </a:solidFill>
              </a:defRPr>
            </a:lvl2pPr>
          </a:lstStyle>
          <a:p>
            <a:pPr lvl="0"/>
            <a:r>
              <a:rPr lang="sk-SK" dirty="0"/>
              <a:t>Kliknite sem a upravte štýly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036C-DF3F-4ABF-A785-01FE78CF22D7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3CDD-C7B2-4260-9A3C-606505A3BA02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3717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D927-8CA4-4985-B009-EA4ED2132EAA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0431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B9DB-5639-486C-A27D-6D67046063F9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26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1C83-809F-4D50-B980-820036D479DD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662C-E149-40B7-A326-930D47199B2F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8D94-7E0D-4930-9A17-EB9C84A90533}" type="datetime1">
              <a:rPr lang="sk-SK" smtClean="0"/>
              <a:t>4. 11. 2021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14B7F-C054-440F-90C4-D872601B787E}" type="datetime1">
              <a:rPr lang="sk-SK" smtClean="0"/>
              <a:t>4. 11. 2021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217B-DD22-4EB8-9298-033810934E2E}" type="datetime1">
              <a:rPr lang="sk-SK" smtClean="0"/>
              <a:t>4. 11. 2021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446-3885-4C47-9F08-329652D293E2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6E44-8ACD-4938-8B04-F8ECBA09CC60}" type="datetime1">
              <a:rPr lang="sk-SK" smtClean="0"/>
              <a:t>4. 11. 2021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833CE-822E-4E44-9D74-BBE691A79567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A3532-0066-4D13-8A17-9D4EABC1E35B}" type="datetime1">
              <a:rPr lang="sk-SK" smtClean="0"/>
              <a:t>4. 11. 2021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173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toshiba\Desktop\Documents\TOSHIBA%20pplocha%204%202018\2016%20Arch&#237;v\POSVP%202016\staly_6_min.mp3" TargetMode="External"/><Relationship Id="rId2" Type="http://schemas.openxmlformats.org/officeDocument/2006/relationships/hyperlink" Target="file:///C:\Users\toshiba\Desktop\Documents\TOSHIBA%20pplocha%204%202018\2016%20Arch&#237;v\POSVP%202016\vseobecne_ohrozenie_kolisavy.mp3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D61AF69D-7674-4EFA-8DB1-66E45DCB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0"/>
            <a:ext cx="7632848" cy="1484783"/>
          </a:xfrm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sk-SK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ČASŤ  I.</a:t>
            </a:r>
            <a:br>
              <a:rPr lang="sk-SK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sk-SK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42121934-F247-4363-BB32-45270A56D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435280" cy="4442048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sk-SK" sz="9600" b="1" dirty="0">
                <a:solidFill>
                  <a:schemeClr val="bg1"/>
                </a:solidFill>
                <a:latin typeface="+mj-lt"/>
              </a:rPr>
              <a:t>PRÍPRAVA</a:t>
            </a: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 OBYVATEĽSTVA NA  SEBAOCHRANU  A VZÁJOMNÚ  POMOC   (POSVP)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sk-SK" sz="112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sk-SK" sz="1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  </a:t>
            </a:r>
            <a:r>
              <a:rPr lang="sk-SK" sz="9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SEBAOCHRANA </a:t>
            </a:r>
            <a:r>
              <a:rPr lang="sk-SK" sz="9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pomoc vlastnými silami a prostriedkami, ktorá sa zameriava na ochranu vlastnej osoby a jej najbližšieho okolia a smeruje k zmierneniu alebo k zamedzeniu pôsobenia následkov mimoriadnej udalosti – živelnej pohromy.</a:t>
            </a:r>
          </a:p>
          <a:p>
            <a:pPr indent="226695">
              <a:lnSpc>
                <a:spcPct val="200000"/>
              </a:lnSpc>
              <a:spcAft>
                <a:spcPts val="600"/>
              </a:spcAft>
            </a:pPr>
            <a:r>
              <a:rPr lang="sk-SK" sz="1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Hlavnou témou POSVP pre rok 2021 je:</a:t>
            </a:r>
            <a:endParaRPr lang="sk-SK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600"/>
              </a:spcAft>
            </a:pPr>
            <a:r>
              <a:rPr lang="sk-SK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200000"/>
              </a:lnSpc>
              <a:spcAft>
                <a:spcPts val="600"/>
              </a:spcAft>
            </a:pPr>
            <a:r>
              <a:rPr lang="sk-SK" sz="7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F13E12D-7F0F-4949-AB73-667D6176C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</a:t>
            </a:fld>
            <a:endParaRPr lang="sk-SK" dirty="0"/>
          </a:p>
        </p:txBody>
      </p:sp>
      <p:cxnSp>
        <p:nvCxnSpPr>
          <p:cNvPr id="3" name="Rovná spojnica 2">
            <a:extLst>
              <a:ext uri="{FF2B5EF4-FFF2-40B4-BE49-F238E27FC236}">
                <a16:creationId xmlns:a16="http://schemas.microsoft.com/office/drawing/2014/main" id="{88F995B1-5C2A-4257-8C80-5D311D244459}"/>
              </a:ext>
            </a:extLst>
          </p:cNvPr>
          <p:cNvCxnSpPr>
            <a:cxnSpLocks/>
          </p:cNvCxnSpPr>
          <p:nvPr/>
        </p:nvCxnSpPr>
        <p:spPr>
          <a:xfrm>
            <a:off x="1115616" y="764704"/>
            <a:ext cx="67687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65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3B48C7E-EFC0-4B85-A55C-B6CF8E5E9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10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C2A24B93-A4CE-45A7-95F2-403712CA2D84}"/>
              </a:ext>
            </a:extLst>
          </p:cNvPr>
          <p:cNvSpPr txBox="1"/>
          <p:nvPr/>
        </p:nvSpPr>
        <p:spPr>
          <a:xfrm>
            <a:off x="251520" y="136526"/>
            <a:ext cx="8435280" cy="726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dirty="0">
                <a:solidFill>
                  <a:srgbClr val="FF0000"/>
                </a:solidFill>
              </a:rPr>
              <a:t>Ohrozenie verejného zdravia II. stupňa </a:t>
            </a: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nepredvídané a nekontrolované ohrozenie verejného zdravia chemickými, biologickými alebo fyzikálnymi faktormi, vrátane takého ohrozenia verejného zdravia, ktoré má medzinárodný 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dosah</a:t>
            </a:r>
            <a:r>
              <a:rPr lang="sk-SK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. (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§ 48 zákona č. 355/2007 Z. z. o ochrane, </a:t>
            </a:r>
            <a:r>
              <a:rPr lang="sk-SK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podpore a rozvoji verejného zdravia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...)</a:t>
            </a:r>
            <a:endParaRPr lang="sk-SK" sz="2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/>
            <a:endParaRPr lang="sk-SK" sz="28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sk-SK" sz="1800" b="1" dirty="0">
                <a:solidFill>
                  <a:srgbClr val="FF0000"/>
                </a:solidFill>
              </a:rPr>
              <a:t>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Teroristický útok 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je cielený útok skupiny ľudí alebo jednotlivca so zameraním na usmrtenie, zranenie alebo vyvolanie paniky u veľkej skupiny obyvateľov. Jeho cieľom bývajú strategické stavby, symboly štátnosti, vodohospodárske stavby veľkého významu. Je to akákoľvek násilná akcia proti civilnému obyvateľstvu, s cieľom vyvolať paniku, stupňovať pocit strachu a straty bezpečia s ohrozením životov, zdravia a majetku obyvateľstva.</a:t>
            </a:r>
          </a:p>
          <a:p>
            <a:endParaRPr lang="sk-SK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B80F3B8-94B3-4718-9F8E-154540B9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11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391FE7A9-69DD-44A6-A82E-710C013150A1}"/>
              </a:ext>
            </a:extLst>
          </p:cNvPr>
          <p:cNvSpPr txBox="1"/>
          <p:nvPr/>
        </p:nvSpPr>
        <p:spPr>
          <a:xfrm>
            <a:off x="457200" y="548680"/>
            <a:ext cx="8229600" cy="741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Tieseň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je stav, pri ktorom je bezprostredne ohrozený život, zdravie, majetok alebo životné prostredie a postihnutý je odkázaný na poskytnutie pomoci.</a:t>
            </a:r>
          </a:p>
          <a:p>
            <a:pPr algn="just"/>
            <a:endParaRPr lang="sk-SK" sz="2800" dirty="0">
              <a:solidFill>
                <a:schemeClr val="bg1"/>
              </a:solidFill>
            </a:endParaRPr>
          </a:p>
          <a:p>
            <a:pPr marL="274320" algn="ctr"/>
            <a:r>
              <a:rPr lang="sk-SK" sz="2800" b="1" i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ČÍSLA TIESŇOVÉHO VOLANIA</a:t>
            </a:r>
          </a:p>
          <a:p>
            <a:pPr marL="274320" algn="just"/>
            <a:r>
              <a:rPr lang="sk-SK" sz="24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112</a:t>
            </a:r>
            <a:r>
              <a:rPr lang="sk-SK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Koordinačné stredisko IZS (v 8 krajoch)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Hasičský a záchranný zbor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155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Záchranná zdravotná služba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158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Štátna polícia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159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Mestská / obecná polícia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18 300 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Horská záchranná služba</a:t>
            </a:r>
            <a:endParaRPr lang="sk-SK" sz="2000" b="1" i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ts val="1550"/>
              </a:lnSpc>
              <a:spcAft>
                <a:spcPts val="750"/>
              </a:spcAft>
            </a:pPr>
            <a:endParaRPr lang="sk-SK" sz="1800" b="1" kern="1800" dirty="0">
              <a:solidFill>
                <a:srgbClr val="FF0000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50"/>
              </a:lnSpc>
              <a:spcAft>
                <a:spcPts val="750"/>
              </a:spcAft>
            </a:pPr>
            <a:r>
              <a:rPr lang="sk-SK" sz="1800" b="1" kern="18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Vyhýbajte sa zneužívaniu čísla tiesňového volania 112 !!!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schemeClr val="bg1"/>
                </a:solidFill>
                <a:effectLst/>
                <a:highlight>
                  <a:srgbClr val="99FF99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Volaním na číslo tiesňového volania 112, ak pomoc skutočne nepotrebujete, </a:t>
            </a:r>
            <a:endParaRPr lang="sk-SK" sz="2000" dirty="0">
              <a:solidFill>
                <a:schemeClr val="bg1"/>
              </a:solidFill>
              <a:effectLst/>
              <a:highlight>
                <a:srgbClr val="99FF99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schemeClr val="bg1"/>
                </a:solidFill>
                <a:effectLst/>
                <a:highlight>
                  <a:srgbClr val="99FF99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toto číslo blokujete a znemožňujete sa dovolať človeku v tiesni. </a:t>
            </a:r>
            <a:endParaRPr lang="sk-SK" sz="2000" dirty="0">
              <a:solidFill>
                <a:schemeClr val="bg1"/>
              </a:solidFill>
              <a:effectLst/>
              <a:highlight>
                <a:srgbClr val="99FF99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 aj vy možno budete potrebovať pomoc.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algn="ctr"/>
            <a:endParaRPr lang="sk-SK" sz="2800" dirty="0">
              <a:solidFill>
                <a:schemeClr val="bg1"/>
              </a:solidFill>
            </a:endParaRPr>
          </a:p>
          <a:p>
            <a:pPr algn="just"/>
            <a:endParaRPr lang="sk-SK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9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43C19F13-F7ED-4ADD-8D93-1536FBAF2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VŠEOBECNÉ ZÁSADY ČINNOSTI PRI OHROZENÍ</a:t>
            </a:r>
            <a:endParaRPr lang="sk-SK" dirty="0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661F0DB-CF0A-404B-8507-AB79C2107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Uvedomte si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že najväčšiu hodnotu má ľudský život a zdravie a až potom záchrana majetku.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Pamätajte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sebaochranu, poskytnutie prvej pomoci a vzájomnej pomoci v tiesni.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Rešpektujte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informácie poskytované prostredníctvom rozhlasu a televízie.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Nerozširujte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poplašné a neoverené správy.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Nepodceňujte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vzniknutú situáciu a zachovajte rozvahu.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Netelefonujte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zbytočne, aby ste počas mimoriadnej situácie nepreťažovali telefónnu sieť.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Pomáhajte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ostatným, najmä starým, chorým a bezvládnym ľuďom, postarajte sa o deti.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Dodržiavajte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pokyny pracovníkov civilnej ochrany a ďalších záchranných zložiek, orgánov štátnej správy a samosprávy.</a:t>
            </a:r>
          </a:p>
          <a:p>
            <a:endParaRPr lang="sk-SK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16BD89E-7BA9-486F-ADF2-484FC864A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146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49F33524-C166-436A-97A8-30D0560FD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13</a:t>
            </a:fld>
            <a:endParaRPr lang="sk-SK"/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B5801400-55FF-4A86-96CB-132DF535E275}"/>
              </a:ext>
            </a:extLst>
          </p:cNvPr>
          <p:cNvSpPr txBox="1"/>
          <p:nvPr/>
        </p:nvSpPr>
        <p:spPr>
          <a:xfrm>
            <a:off x="457200" y="548680"/>
            <a:ext cx="8332440" cy="6519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sk-SK" sz="20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VAROVANIE   OBYVATEĽSTVA</a:t>
            </a:r>
            <a:endParaRPr lang="sk-SK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Varovanie obyvateľstva sa vykonáva varovnými signálmi: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„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VŠEOBECNÉ OHROZENIE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sk-SK" sz="20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dvojminútovým kolísavým tónom sirén pri ohrození alebo pri vzniku mimoriadnej udalosti, ako aj pri možnosti rozšírenia následkov mimoriadnej udalosti. </a:t>
            </a:r>
            <a:r>
              <a:rPr lang="sk-SK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k-SK" sz="2000" b="1" dirty="0">
              <a:solidFill>
                <a:schemeClr val="accent5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OHROZENIE VODOU</a:t>
            </a: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“ </a:t>
            </a:r>
          </a:p>
          <a:p>
            <a:pPr algn="ctr"/>
            <a:r>
              <a:rPr lang="sk-SK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šesťminútovým stálym tónom sirén pri ohrození ničivými účinkami vody.</a:t>
            </a:r>
          </a:p>
          <a:p>
            <a:pPr algn="ctr"/>
            <a:r>
              <a:rPr lang="sk-SK" sz="2000" b="1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...............................................</a:t>
            </a:r>
          </a:p>
          <a:p>
            <a:r>
              <a:rPr lang="sk-SK" sz="2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Koniec ohrozenia alebo koniec pôsobenia následkov mimoriadnej udalosti sa vyhlasuje signálom</a:t>
            </a:r>
            <a:endParaRPr lang="sk-SK" sz="20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„KONIEC OHROZENIA“</a:t>
            </a:r>
          </a:p>
          <a:p>
            <a:pPr algn="ctr"/>
            <a:r>
              <a:rPr lang="sk-SK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dvojminútovým stálym tónom sirén bez opakovania.</a:t>
            </a:r>
            <a:endParaRPr lang="sk-SK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Varovné signály a signál „KONIEC OHROZENIA“ sa následne  dopĺňajú hovorenou informáciou prostredníctvom hromadných informačných prostriedkov</a:t>
            </a:r>
            <a:endParaRPr lang="sk-SK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sk-SK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73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14</a:t>
            </a:fld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457200" y="980729"/>
            <a:ext cx="82296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sz="2400" b="1" u="sng" dirty="0">
                <a:solidFill>
                  <a:srgbClr val="FF0000"/>
                </a:solidFill>
              </a:rPr>
              <a:t>Mimoriadna situácia</a:t>
            </a:r>
            <a:r>
              <a:rPr lang="sk-SK" sz="2400" dirty="0">
                <a:solidFill>
                  <a:srgbClr val="FF0000"/>
                </a:solidFill>
              </a:rPr>
              <a:t>  </a:t>
            </a:r>
            <a:r>
              <a:rPr lang="sk-SK" sz="2000" dirty="0">
                <a:solidFill>
                  <a:schemeClr val="bg1"/>
                </a:solidFill>
              </a:rPr>
              <a:t>je obdobie ohrozenia alebo obdobie pôsobenia následkov mimoriadnej udalosti na život, zdravie alebo majetok, ktorá </a:t>
            </a:r>
            <a:r>
              <a:rPr lang="sk-SK" sz="2000" b="1" u="sng" dirty="0">
                <a:solidFill>
                  <a:schemeClr val="bg1"/>
                </a:solidFill>
                <a:highlight>
                  <a:srgbClr val="FFFF00"/>
                </a:highlight>
              </a:rPr>
              <a:t>sa vyhlasuje</a:t>
            </a:r>
            <a:r>
              <a:rPr lang="sk-SK" sz="2000" dirty="0">
                <a:solidFill>
                  <a:schemeClr val="bg1"/>
                </a:solidFill>
              </a:rPr>
              <a:t>. Počas nej sa vykonávajú opatrenia na záchranu života, zdravia alebo majetku, na znižovanie rizík ohrozenia alebo činnosti nevyhnutné na zamedzenie šírenia a pôsobenia následkov mimoriadnej udalosti</a:t>
            </a:r>
            <a:r>
              <a:rPr lang="sk-SK" dirty="0">
                <a:solidFill>
                  <a:schemeClr val="bg1"/>
                </a:solidFill>
              </a:rPr>
              <a:t>.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pPr algn="just"/>
            <a:r>
              <a:rPr lang="sk-SK" dirty="0">
                <a:solidFill>
                  <a:schemeClr val="bg1"/>
                </a:solidFill>
              </a:rPr>
              <a:t>	</a:t>
            </a:r>
            <a:r>
              <a:rPr lang="sk-SK" sz="2400" b="1" u="sng" dirty="0">
                <a:solidFill>
                  <a:srgbClr val="0070C0"/>
                </a:solidFill>
              </a:rPr>
              <a:t>Mimoriadna situácia</a:t>
            </a:r>
            <a:r>
              <a:rPr lang="sk-SK" b="1" i="1" dirty="0">
                <a:solidFill>
                  <a:schemeClr val="bg1"/>
                </a:solidFill>
              </a:rPr>
              <a:t> </a:t>
            </a:r>
            <a:r>
              <a:rPr lang="sk-SK" sz="1600" dirty="0">
                <a:solidFill>
                  <a:schemeClr val="bg1"/>
                </a:solidFill>
              </a:rPr>
              <a:t>sa vyhlasuje a odvoláva prostredníctvom hromadných informačných prostriedkov. Po vyhlásení mimoriadnej situácie sa vykonávajú tieto úlohy a opatrenia:</a:t>
            </a:r>
          </a:p>
          <a:p>
            <a:pPr marL="266700" indent="-266700" algn="just"/>
            <a:r>
              <a:rPr lang="sk-SK" sz="1600" dirty="0">
                <a:solidFill>
                  <a:schemeClr val="bg1"/>
                </a:solidFill>
              </a:rPr>
              <a:t>a) </a:t>
            </a:r>
            <a:r>
              <a:rPr lang="sk-SK" sz="1600" b="1" dirty="0">
                <a:solidFill>
                  <a:schemeClr val="bg1"/>
                </a:solidFill>
              </a:rPr>
              <a:t>záchranné práce</a:t>
            </a:r>
            <a:r>
              <a:rPr lang="sk-SK" sz="1600" dirty="0">
                <a:solidFill>
                  <a:schemeClr val="bg1"/>
                </a:solidFill>
              </a:rPr>
              <a:t>, silami a prostriedkami z celého územia, na ktorom bola vyhlásená mimoriadna situácia,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b) </a:t>
            </a:r>
            <a:r>
              <a:rPr lang="sk-SK" sz="1600" dirty="0">
                <a:solidFill>
                  <a:srgbClr val="00B050"/>
                </a:solidFill>
              </a:rPr>
              <a:t>evakuácia</a:t>
            </a:r>
            <a:r>
              <a:rPr lang="sk-SK" sz="1600" dirty="0">
                <a:solidFill>
                  <a:schemeClr val="bg1"/>
                </a:solidFill>
              </a:rPr>
              <a:t>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c) </a:t>
            </a:r>
            <a:r>
              <a:rPr lang="sk-SK" sz="1600" dirty="0">
                <a:solidFill>
                  <a:srgbClr val="FF0000"/>
                </a:solidFill>
              </a:rPr>
              <a:t>núdzové zásobovanie </a:t>
            </a:r>
            <a:r>
              <a:rPr lang="sk-SK" sz="1600" dirty="0">
                <a:solidFill>
                  <a:schemeClr val="bg1"/>
                </a:solidFill>
              </a:rPr>
              <a:t>a núdzové ubytovanie,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d) použitie  základných a ostatných zložiek integrovaného záchranného systému,</a:t>
            </a:r>
          </a:p>
          <a:p>
            <a:pPr marL="266700" indent="-266700" algn="just"/>
            <a:r>
              <a:rPr lang="sk-SK" sz="1600" dirty="0">
                <a:solidFill>
                  <a:schemeClr val="bg1"/>
                </a:solidFill>
              </a:rPr>
              <a:t>e) nariadenie vykonávania niektorých opatrení hospodárskej mobilizácie v súlade s osobitnými predpisom, ak je to vzhľadom na povahu mimoriadnej udalosti potrebné. </a:t>
            </a:r>
          </a:p>
          <a:p>
            <a:pPr algn="just"/>
            <a:endParaRPr lang="sk-SK" sz="1600" dirty="0">
              <a:solidFill>
                <a:schemeClr val="bg1"/>
              </a:solidFill>
            </a:endParaRPr>
          </a:p>
          <a:p>
            <a:pPr algn="just"/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926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80BB8383-96A8-48ED-8BA9-BC57F18DD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1927"/>
          </a:xfrm>
        </p:spPr>
        <p:txBody>
          <a:bodyPr>
            <a:noAutofit/>
          </a:bodyPr>
          <a:lstStyle/>
          <a:p>
            <a:r>
              <a:rPr lang="sk-SK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Hmotnosť evakuačnej batožiny a jej odporúčaný obsah</a:t>
            </a:r>
            <a:endParaRPr lang="sk-SK" sz="2800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30769DFE-E8B3-48EE-89AE-E21F9CD6C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6566"/>
            <a:ext cx="8229600" cy="561679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Hmotnosť batožiny môže byť najviac:</a:t>
            </a:r>
            <a:r>
              <a:rPr lang="sk-SK" sz="9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 dospelej osoby,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 dieťaťa,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príručnej batožiny okrem batožiny podľa prvého a druhého bodu.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Odporúčaný obsah batožiny:</a:t>
            </a:r>
            <a:endParaRPr lang="sk-SK" sz="9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osobné doklady, peniaze a iné cennosti,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lieky a nevyhnutné zdravotnícke pomôcky,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základné potraviny a pitná voda na dva až tri dni,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predmety osobnej hygieny,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vrecková lampa,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prikrývka alebo spací vak,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7. náhradná osobná bielizeň, náhradný odev, náhradná obuv a nepremokavý plášť,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8. ďalšie nevyhnutné osobné veci.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2BA1E2C-3082-4683-AAD4-D50CE760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6876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k-SK" sz="3200" b="1" u="sng" dirty="0">
                <a:solidFill>
                  <a:srgbClr val="00B050"/>
                </a:solidFill>
              </a:rPr>
              <a:t>Oprávnenia fyzických osôb</a:t>
            </a:r>
            <a:endParaRPr lang="sk-SK" sz="3200" dirty="0">
              <a:solidFill>
                <a:srgbClr val="00B05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Fyzická osoba má právo na </a:t>
            </a:r>
            <a:r>
              <a:rPr lang="sk-SK" sz="2400" b="1" dirty="0">
                <a:solidFill>
                  <a:schemeClr val="bg1"/>
                </a:solidFill>
              </a:rPr>
              <a:t>včasné varovanie</a:t>
            </a:r>
            <a:r>
              <a:rPr lang="sk-SK" sz="2400" dirty="0">
                <a:solidFill>
                  <a:schemeClr val="bg1"/>
                </a:solidFill>
              </a:rPr>
              <a:t> pred hroziacim nebezpečenstvom, na </a:t>
            </a:r>
            <a:r>
              <a:rPr lang="sk-SK" sz="2400" b="1" dirty="0">
                <a:solidFill>
                  <a:schemeClr val="bg1"/>
                </a:solidFill>
              </a:rPr>
              <a:t>evakuáciu</a:t>
            </a:r>
            <a:r>
              <a:rPr lang="sk-SK" sz="2400" dirty="0">
                <a:solidFill>
                  <a:schemeClr val="bg1"/>
                </a:solidFill>
              </a:rPr>
              <a:t> a </a:t>
            </a:r>
            <a:r>
              <a:rPr lang="sk-SK" sz="2400" b="1" dirty="0">
                <a:solidFill>
                  <a:schemeClr val="bg1"/>
                </a:solidFill>
              </a:rPr>
              <a:t>ukrytie </a:t>
            </a:r>
            <a:r>
              <a:rPr lang="sk-SK" sz="2400" dirty="0">
                <a:solidFill>
                  <a:schemeClr val="bg1"/>
                </a:solidFill>
              </a:rPr>
              <a:t>a na </a:t>
            </a:r>
            <a:r>
              <a:rPr lang="sk-SK" sz="2400" b="1" dirty="0">
                <a:solidFill>
                  <a:schemeClr val="bg1"/>
                </a:solidFill>
              </a:rPr>
              <a:t>informácie o spôsobe ochrany </a:t>
            </a:r>
            <a:r>
              <a:rPr lang="sk-SK" sz="2400" dirty="0">
                <a:solidFill>
                  <a:schemeClr val="bg1"/>
                </a:solidFill>
              </a:rPr>
              <a:t>a na </a:t>
            </a:r>
            <a:r>
              <a:rPr lang="sk-SK" sz="2400" b="1" dirty="0">
                <a:solidFill>
                  <a:schemeClr val="bg1"/>
                </a:solidFill>
              </a:rPr>
              <a:t>bezprostrednú pomoc pri ohrození života, zdravia a majetku.</a:t>
            </a:r>
          </a:p>
          <a:p>
            <a:pPr marL="0" indent="0" algn="just">
              <a:buNone/>
            </a:pP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Fyzické osoby majú právo na vytvorenie podmienok na  zabezpečenie prípravy na civilnú ochranu, ktorej cieľom je umožniť získanie nevyhnutných vedomostí a zručností v sebaochrane a pomoci iným v núdzi.</a:t>
            </a:r>
          </a:p>
        </p:txBody>
      </p:sp>
    </p:spTree>
    <p:extLst>
      <p:ext uri="{BB962C8B-B14F-4D97-AF65-F5344CB8AC3E}">
        <p14:creationId xmlns:p14="http://schemas.microsoft.com/office/powerpoint/2010/main" val="45608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sk-SK" sz="2400" b="1" u="sng" dirty="0"/>
              <a:t>Všeobecné ustanovenia o </a:t>
            </a:r>
            <a:r>
              <a:rPr lang="sk-SK" sz="2400" b="1" u="sng" dirty="0">
                <a:solidFill>
                  <a:srgbClr val="CC6600"/>
                </a:solidFill>
              </a:rPr>
              <a:t>povinnostiach</a:t>
            </a:r>
            <a:r>
              <a:rPr lang="sk-SK" sz="2400" b="1" u="sng" dirty="0"/>
              <a:t> v prípadoch mimoriadnej udalosti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Osoba, je v prípadoch mimoriadnej udalosti povinná spolupracovať v civilnej ochrane a možno jej uložiť obmedzenia a vyžadovať poskytnutie vecných prostriedkov</a:t>
            </a:r>
          </a:p>
          <a:p>
            <a:pPr marL="0" indent="0" algn="ctr">
              <a:buNone/>
            </a:pPr>
            <a:endParaRPr lang="sk-SK" sz="1200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sk-SK" sz="2400" b="1" u="sng" dirty="0">
                <a:solidFill>
                  <a:schemeClr val="bg1"/>
                </a:solidFill>
              </a:rPr>
              <a:t>Vecné plnenie</a:t>
            </a: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Okresný úrad môže priamo alebo prostredníctvom obce uložiť písomným príkazom právnickej osobe alebo fyzickej osobe – podnikateľovi alebo fyzickej osobe povinnosť poskytnúť vecné plnenie, na zvládnutie úloh pri mimoriadnej udalosti</a:t>
            </a:r>
          </a:p>
          <a:p>
            <a:pPr marL="0" indent="0" algn="ctr">
              <a:buNone/>
            </a:pPr>
            <a:endParaRPr lang="sk-SK" sz="2400" b="1" u="sng" dirty="0">
              <a:solidFill>
                <a:srgbClr val="CC6600"/>
              </a:solidFill>
            </a:endParaRPr>
          </a:p>
          <a:p>
            <a:pPr marL="0" indent="0" algn="ctr">
              <a:buNone/>
            </a:pPr>
            <a:r>
              <a:rPr lang="sk-SK" sz="2400" b="1" u="sng" dirty="0">
                <a:solidFill>
                  <a:srgbClr val="CC6600"/>
                </a:solidFill>
              </a:rPr>
              <a:t>Osobné úkony</a:t>
            </a:r>
            <a:endParaRPr lang="sk-SK" sz="2400" dirty="0">
              <a:solidFill>
                <a:srgbClr val="CC6600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rgbClr val="FF0000"/>
                </a:solidFill>
              </a:rPr>
              <a:t>	Fyzické osoby sú povinné zúčastniť sa na plnení úloh civilnej ochrany osobnými úkonmi.</a:t>
            </a:r>
          </a:p>
          <a:p>
            <a:pPr marL="0" indent="0">
              <a:buNone/>
            </a:pPr>
            <a:r>
              <a:rPr lang="sk-SK" sz="2400" dirty="0"/>
              <a:t> </a:t>
            </a:r>
          </a:p>
          <a:p>
            <a:pPr marL="0" indent="0">
              <a:buNone/>
            </a:pPr>
            <a:r>
              <a:rPr lang="sk-SK" sz="1400" dirty="0">
                <a:solidFill>
                  <a:schemeClr val="bg1"/>
                </a:solidFill>
              </a:rPr>
              <a:t>Poznámka: pokračovanie v súbore – 2 POSVP 2021 obce</a:t>
            </a:r>
            <a:endParaRPr lang="sk-SK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7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lvl="3" indent="0" algn="ctr">
              <a:spcBef>
                <a:spcPts val="0"/>
              </a:spcBef>
              <a:buNone/>
            </a:pPr>
            <a:endParaRPr lang="sk-SK" sz="4800" b="1" dirty="0">
              <a:solidFill>
                <a:schemeClr val="bg1"/>
              </a:solidFill>
            </a:endParaRPr>
          </a:p>
          <a:p>
            <a:pPr marL="0" lvl="3" indent="0" algn="ctr">
              <a:spcBef>
                <a:spcPts val="0"/>
              </a:spcBef>
              <a:buNone/>
            </a:pPr>
            <a:r>
              <a:rPr lang="sk-SK" sz="4800" b="1" dirty="0">
                <a:solidFill>
                  <a:schemeClr val="bg1"/>
                </a:solidFill>
              </a:rPr>
              <a:t>ZÁSADY </a:t>
            </a:r>
          </a:p>
          <a:p>
            <a:pPr marL="0" lvl="3" indent="0" algn="ctr">
              <a:spcBef>
                <a:spcPts val="0"/>
              </a:spcBef>
              <a:buNone/>
            </a:pPr>
            <a:r>
              <a:rPr lang="sk-SK" sz="4800" b="1" dirty="0">
                <a:solidFill>
                  <a:schemeClr val="bg1"/>
                </a:solidFill>
              </a:rPr>
              <a:t>SPRÁVANIA SA</a:t>
            </a:r>
          </a:p>
          <a:p>
            <a:pPr marL="0" lvl="4" indent="0" algn="ctr">
              <a:spcBef>
                <a:spcPts val="0"/>
              </a:spcBef>
              <a:buNone/>
            </a:pPr>
            <a:endParaRPr lang="sk-SK" sz="1800" b="1" dirty="0">
              <a:solidFill>
                <a:schemeClr val="bg1"/>
              </a:solidFill>
            </a:endParaRPr>
          </a:p>
          <a:p>
            <a:pPr marL="0" lvl="4" indent="0" algn="ctr">
              <a:spcBef>
                <a:spcPts val="0"/>
              </a:spcBef>
              <a:buNone/>
            </a:pPr>
            <a:r>
              <a:rPr lang="sk-SK" sz="4000" b="1" dirty="0">
                <a:solidFill>
                  <a:schemeClr val="bg1"/>
                </a:solidFill>
              </a:rPr>
              <a:t>PRI  ŽIVELNÝCH  POHROMÁCH</a:t>
            </a:r>
          </a:p>
          <a:p>
            <a:pPr marL="0" lvl="4" indent="0" algn="ctr">
              <a:spcBef>
                <a:spcPts val="0"/>
              </a:spcBef>
              <a:buNone/>
            </a:pPr>
            <a:endParaRPr lang="sk-SK" sz="4000" b="1" dirty="0">
              <a:solidFill>
                <a:schemeClr val="bg1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2</a:t>
            </a:fld>
            <a:endParaRPr lang="sk-SK"/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1800200" cy="2016224"/>
          </a:xfrm>
          <a:prstGeom prst="rect">
            <a:avLst/>
          </a:prstGeom>
        </p:spPr>
      </p:pic>
      <p:pic>
        <p:nvPicPr>
          <p:cNvPr id="5" name="Picture 2" descr="G:\Priprava_POD_Abraham_2012\CHG-Letecké snímky-18 05 2010 0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21088"/>
            <a:ext cx="547260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11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5FB01-79E2-4193-A5BF-7E1F067A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1420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just"/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Ľudia si uvedomujú riziká, ktoré ohrozujú ich život, zdravie alebo ich majetok až vtedy, keď sú priamymi účastníkmi havárií, živelných pohrôm alebo katastrof. </a:t>
            </a:r>
            <a:endParaRPr lang="sk-SK" sz="28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A7DC56B-DF0B-4D5B-A3DB-B144B25C7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ln>
            <a:solidFill>
              <a:srgbClr val="C0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just">
              <a:buNone/>
            </a:pPr>
            <a:r>
              <a:rPr lang="sk-SK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sk-SK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To, ako dokážu zvládnuť vzniknutú situáciu, závisí od ich pripravenosti. Dôsledky mimoriadnych udalostí potvrdzujú, že neznalosť vhodnej reakcie na vzniknutú situáciu, alebo jej podceňovanie spolu s panikou, znásobujú straty na životoch a zvyšujú počet zdravotne postihnutých ľudí.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ED987B-B806-4A50-A594-A45A0E52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10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77483"/>
          </a:xfrm>
          <a:solidFill>
            <a:schemeClr val="tx1"/>
          </a:solidFill>
        </p:spPr>
        <p:txBody>
          <a:bodyPr anchor="ctr"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sk-SK" sz="5100" dirty="0">
              <a:solidFill>
                <a:srgbClr val="7030A0"/>
              </a:solidFill>
              <a:latin typeface="+mj-lt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510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  <a:r>
              <a:rPr lang="sk-SK" sz="1280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Cieľom prezentácie je poskytnúť vám základné informácie o spôsoboch a postupoch, ktoré vám pomôžu v prípade potreby ochrániť život, zdravie alebo majetok a má usmerniť vaše konanie v prípade akútneho ohrozenia, pomôcť spoznať možné nebezpečenstvo a poskytnúť základný návod, ako sa zachovať v čase, kedy je potrebná pomoc.</a:t>
            </a:r>
            <a:endParaRPr lang="sk-SK" sz="12800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sk-SK" sz="4000" b="1" dirty="0">
              <a:solidFill>
                <a:schemeClr val="bg1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021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0CAD6839-B7A2-4150-AB73-206DA3622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dirty="0">
                <a:solidFill>
                  <a:srgbClr val="00B050"/>
                </a:solidFill>
              </a:rPr>
              <a:t>Danú problematiku rieši</a:t>
            </a:r>
            <a:r>
              <a:rPr lang="sk-SK" dirty="0"/>
              <a:t>: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0F1DB4F-B2FA-4D7E-9568-DB673FD4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k-SK" sz="7600" dirty="0">
                <a:solidFill>
                  <a:schemeClr val="bg1"/>
                </a:solidFill>
                <a:latin typeface="+mj-lt"/>
              </a:rPr>
              <a:t>ZÁKON</a:t>
            </a:r>
          </a:p>
          <a:p>
            <a:pPr marL="0" indent="0" algn="ctr">
              <a:buNone/>
            </a:pPr>
            <a:r>
              <a:rPr lang="sk-SK" sz="7600" dirty="0">
                <a:solidFill>
                  <a:schemeClr val="bg1"/>
                </a:solidFill>
                <a:latin typeface="+mj-lt"/>
              </a:rPr>
              <a:t>NÁRODNEJ RADY SLOVENSKEJ REPUBLIKY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č. 42/1994 Z. z. 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o civilnej ochrane obyvateľstva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 v znení neskorších predpisov</a:t>
            </a:r>
          </a:p>
          <a:p>
            <a:endParaRPr lang="sk-SK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7B77F88-6D2D-46C6-A7D5-0AACB952F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960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solidFill>
            <a:schemeClr val="tx1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sz="4400" b="1" dirty="0">
                <a:solidFill>
                  <a:srgbClr val="00B050"/>
                </a:solidFill>
              </a:rPr>
              <a:t>Základné pojmy:</a:t>
            </a:r>
          </a:p>
          <a:p>
            <a:pPr marL="0" indent="0" algn="just">
              <a:buNone/>
            </a:pPr>
            <a:r>
              <a:rPr lang="sk-SK" sz="3200" b="1" u="sng" dirty="0">
                <a:solidFill>
                  <a:srgbClr val="FF0000"/>
                </a:solidFill>
              </a:rPr>
              <a:t>Civilná ochrana </a:t>
            </a:r>
            <a:r>
              <a:rPr lang="sk-SK" sz="3200" b="1" u="sng" dirty="0">
                <a:solidFill>
                  <a:schemeClr val="bg1"/>
                </a:solidFill>
              </a:rPr>
              <a:t>je systém úloh a opatrení</a:t>
            </a:r>
            <a:r>
              <a:rPr lang="sk-SK" sz="3200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sk-SK" sz="2700" dirty="0">
                <a:solidFill>
                  <a:schemeClr val="bg1"/>
                </a:solidFill>
              </a:rPr>
              <a:t>zameraných na ochranu života, zdravia a majetku, spočívajúcich najmä v analýze možného ohrozenia a v prijímaní opatrení na znižovanie rizík ohrozenia, ako aj určenie postupov a činnosti pri odstraňovaní následkov mimoriadnych udalostí.</a:t>
            </a:r>
          </a:p>
          <a:p>
            <a:pPr marL="0" indent="0" algn="just">
              <a:buNone/>
            </a:pPr>
            <a:endParaRPr lang="sk-SK" sz="27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sz="2700" b="1" dirty="0">
                <a:solidFill>
                  <a:srgbClr val="FF0000"/>
                </a:solidFill>
              </a:rPr>
              <a:t>Poslaním civilnej ochrany </a:t>
            </a:r>
            <a:r>
              <a:rPr lang="sk-SK" sz="2700" dirty="0">
                <a:solidFill>
                  <a:schemeClr val="bg1"/>
                </a:solidFill>
              </a:rPr>
              <a:t>je v rozsahu stanovenom zákonom chrániť život, zdravie a majetok a utvárať podmienky na prežitie pri mimoriadnych udalostiach a počas vyhlásenej mimoriadnej situácie.</a:t>
            </a:r>
          </a:p>
        </p:txBody>
      </p:sp>
    </p:spTree>
    <p:extLst>
      <p:ext uri="{BB962C8B-B14F-4D97-AF65-F5344CB8AC3E}">
        <p14:creationId xmlns:p14="http://schemas.microsoft.com/office/powerpoint/2010/main" val="233620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626232" y="567838"/>
            <a:ext cx="770485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sz="2400" b="1" u="sng" dirty="0">
                <a:solidFill>
                  <a:srgbClr val="FF0000"/>
                </a:solidFill>
              </a:rPr>
              <a:t>Mimoriadnou udalosťou</a:t>
            </a:r>
            <a:r>
              <a:rPr lang="sk-SK" sz="2400" b="1" dirty="0">
                <a:solidFill>
                  <a:srgbClr val="FF0000"/>
                </a:solidFill>
              </a:rPr>
              <a:t> </a:t>
            </a:r>
            <a:r>
              <a:rPr lang="sk-SK" sz="2000" dirty="0">
                <a:solidFill>
                  <a:schemeClr val="bg1"/>
                </a:solidFill>
              </a:rPr>
              <a:t>(vznikne) </a:t>
            </a:r>
            <a:r>
              <a:rPr lang="sk-SK" sz="2400" dirty="0">
                <a:solidFill>
                  <a:schemeClr val="bg1"/>
                </a:solidFill>
              </a:rPr>
              <a:t>sa rozumie   živelná pohroma, havária, katastrofa, ohrozenie verejného zdravia II. stupňa alebo teroristický útok, pričom:</a:t>
            </a:r>
          </a:p>
          <a:p>
            <a:pPr algn="just"/>
            <a:endParaRPr lang="sk-SK" sz="1400" dirty="0">
              <a:solidFill>
                <a:schemeClr val="bg1"/>
              </a:solidFill>
            </a:endParaRPr>
          </a:p>
          <a:p>
            <a:pPr algn="just"/>
            <a:r>
              <a:rPr lang="sk-SK" sz="2000" b="1" dirty="0">
                <a:solidFill>
                  <a:srgbClr val="FF0000"/>
                </a:solidFill>
              </a:rPr>
              <a:t>živelná pohroma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>
                <a:solidFill>
                  <a:schemeClr val="bg1"/>
                </a:solidFill>
              </a:rPr>
              <a:t>je mimoriadna udalosť, pri ktorej dôjde k nežiaducemu uvoľneniu kumulovaných energií alebo hmôt v dôsledku </a:t>
            </a:r>
            <a:r>
              <a:rPr lang="sk-SK" sz="2000" dirty="0">
                <a:solidFill>
                  <a:srgbClr val="0070C0"/>
                </a:solidFill>
              </a:rPr>
              <a:t>nepriaznivého pôsobenia prírodných síl</a:t>
            </a:r>
            <a:r>
              <a:rPr lang="sk-SK" sz="2000" dirty="0">
                <a:solidFill>
                  <a:schemeClr val="bg1"/>
                </a:solidFill>
              </a:rPr>
              <a:t>, pri ktorej môžu pôsobiť nebezpečné látky alebo pôsobia ničivé faktory, ktoré majú negatívny vplyv na život, zdravie alebo na majetok</a:t>
            </a:r>
          </a:p>
        </p:txBody>
      </p:sp>
      <p:pic>
        <p:nvPicPr>
          <p:cNvPr id="6" name="Obrázo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0" y="3645024"/>
            <a:ext cx="8221891" cy="2692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494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4631179-D19A-4774-9DD7-8A6ECE22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8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9EB82DB-BEB1-458A-B651-0307F4B4C464}"/>
              </a:ext>
            </a:extLst>
          </p:cNvPr>
          <p:cNvSpPr txBox="1"/>
          <p:nvPr/>
        </p:nvSpPr>
        <p:spPr>
          <a:xfrm>
            <a:off x="457200" y="548681"/>
            <a:ext cx="82296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b="1" dirty="0">
                <a:solidFill>
                  <a:srgbClr val="FF0000"/>
                </a:solidFill>
              </a:rPr>
              <a:t>Havária</a:t>
            </a:r>
            <a:r>
              <a:rPr lang="sk-SK" sz="2800" b="1" dirty="0">
                <a:solidFill>
                  <a:schemeClr val="bg1"/>
                </a:solidFill>
              </a:rPr>
              <a:t> </a:t>
            </a: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mimoriadna udalosť, ktorá spôsobí odchýlku od ustáleného prevádzkového stavu, v dôsledku čoho dôjde k úniku nebezpečných látok alebo k pôsobeniu iných ničivých faktorov, ktoré majú vplyv na život, zdravie alebo na majetok.</a:t>
            </a:r>
          </a:p>
          <a:p>
            <a:r>
              <a:rPr lang="sk-SK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sk-SK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Havárie sú najmä:</a:t>
            </a:r>
            <a:endParaRPr lang="sk-SK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požiare a výbuchy,</a:t>
            </a:r>
            <a:endParaRPr lang="sk-SK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úniky nebezpečných látok, prípravkov a odpadkov, ropných produktov s kontamináciou územia, ovzdušia, vodných tokov, zdrojov pitnej vody a podzemných vôd,</a:t>
            </a:r>
            <a:endParaRPr lang="sk-SK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poškodenie vedení rozvodných sietí, ich zariadení a diaľkovodov</a:t>
            </a:r>
            <a:r>
              <a:rPr lang="sk-SK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k-SK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sk-SK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5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022AA9F-C0A0-470E-96AC-F032F3A2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9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6EFD7DC3-E829-4E06-9991-82346FD75F06}"/>
              </a:ext>
            </a:extLst>
          </p:cNvPr>
          <p:cNvSpPr txBox="1"/>
          <p:nvPr/>
        </p:nvSpPr>
        <p:spPr>
          <a:xfrm>
            <a:off x="0" y="136525"/>
            <a:ext cx="8892480" cy="717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dirty="0">
                <a:solidFill>
                  <a:srgbClr val="FF0000"/>
                </a:solidFill>
              </a:rPr>
              <a:t>Katastrofa</a:t>
            </a:r>
          </a:p>
          <a:p>
            <a:pPr algn="just"/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mimoriadna udalosť, pri ktorej dôjde k narastaniu ničivých faktorov a ich následnej kumulácii v dôsledku živelnej pohromy a havárie.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sk-SK" sz="2800" dirty="0">
                <a:solidFill>
                  <a:srgbClr val="CC66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Katastrofy sú najmä:</a:t>
            </a:r>
            <a:endParaRPr lang="sk-SK" sz="2800" dirty="0">
              <a:solidFill>
                <a:srgbClr val="CC66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veľké letecké, železničné, lodné a cestné nehody spojené s požiarmi,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havárie jadrových zariadení,  porušenie vodných stavieb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/>
            <a:r>
              <a:rPr lang="sk-SK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sk-SK" sz="2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Územie postihnuté účinkami katastrofy je charakterizované</a:t>
            </a:r>
            <a:endParaRPr lang="sk-SK" sz="2800" dirty="0">
              <a:solidFill>
                <a:srgbClr val="000000"/>
              </a:solidFill>
              <a:effectLst/>
              <a:highlight>
                <a:srgbClr val="00FF00"/>
              </a:highlight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postihnutím a ohrozením osôb, ovzdušia, zvierat, terénu, vody a potravín,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zhoršením hygienických podmienok, vznikom a šírením infekčných ochorení,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narušením chodu života, výroby a životného prostredia.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sk-SK" sz="28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493146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lastné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3123</TotalTime>
  <Words>1380</Words>
  <Application>Microsoft Office PowerPoint</Application>
  <PresentationFormat>Prezentácia na obrazovke (4:3)</PresentationFormat>
  <Paragraphs>137</Paragraphs>
  <Slides>17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Tahoma</vt:lpstr>
      <vt:lpstr>Times New Roman</vt:lpstr>
      <vt:lpstr>Wingdings</vt:lpstr>
      <vt:lpstr>Motív Office</vt:lpstr>
      <vt:lpstr>Vlastný návrh</vt:lpstr>
      <vt:lpstr>ČASŤ  I.  </vt:lpstr>
      <vt:lpstr>Prezentácia programu PowerPoint</vt:lpstr>
      <vt:lpstr> Ľudia si uvedomujú riziká, ktoré ohrozujú ich život, zdravie alebo ich majetok až vtedy, keď sú priamymi účastníkmi havárií, živelných pohrôm alebo katastrof. </vt:lpstr>
      <vt:lpstr>Prezentácia programu PowerPoint</vt:lpstr>
      <vt:lpstr>Danú problematiku rieši: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VŠEOBECNÉ ZÁSADY ČINNOSTI PRI OHROZENÍ</vt:lpstr>
      <vt:lpstr>Prezentácia programu PowerPoint</vt:lpstr>
      <vt:lpstr>Prezentácia programu PowerPoint</vt:lpstr>
      <vt:lpstr>Hmotnosť evakuačnej batožiny a jej odporúčaný obsah</vt:lpstr>
      <vt:lpstr>Oprávnenia fyzických osôb</vt:lpstr>
      <vt:lpstr>Všeobecné ustanovenia o povinnostiach v prípadoch mimoriadnej udalosti</vt:lpstr>
    </vt:vector>
  </TitlesOfParts>
  <Company>Okresný úrad Galanta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user</dc:creator>
  <cp:lastModifiedBy>Karlov Brod</cp:lastModifiedBy>
  <cp:revision>653</cp:revision>
  <dcterms:created xsi:type="dcterms:W3CDTF">2014-03-18T10:31:15Z</dcterms:created>
  <dcterms:modified xsi:type="dcterms:W3CDTF">2021-11-04T07:20:59Z</dcterms:modified>
</cp:coreProperties>
</file>